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9" r:id="rId2"/>
    <p:sldId id="311" r:id="rId3"/>
    <p:sldId id="308" r:id="rId4"/>
    <p:sldId id="310" r:id="rId5"/>
    <p:sldId id="30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ghan Charkowick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900"/>
    <a:srgbClr val="939598"/>
    <a:srgbClr val="A5D3D9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18/07/26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B6A6B-5BFC-E542-A03F-7A9B37FA6DD1}" type="datetimeFigureOut">
              <a:rPr lang="en-US" smtClean="0"/>
              <a:t>18/07/26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03C5E-4B3F-FF40-87F5-D5C43407C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5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3C5E-4B3F-FF40-87F5-D5C43407C2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8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315" y="106947"/>
            <a:ext cx="8930105" cy="6149474"/>
          </a:xfrm>
          <a:solidFill>
            <a:srgbClr val="0097D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368" y="588214"/>
            <a:ext cx="81547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Demand creation 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is a process of </a:t>
            </a:r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engaging communities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 to access services and </a:t>
            </a:r>
            <a:r>
              <a:rPr lang="en-US" sz="4800" dirty="0" err="1">
                <a:solidFill>
                  <a:schemeClr val="bg1"/>
                </a:solidFill>
                <a:latin typeface="Raleway"/>
                <a:cs typeface="Raleway"/>
              </a:rPr>
              <a:t>programmes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, through the provision of information/</a:t>
            </a:r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knowledge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315" y="106947"/>
            <a:ext cx="8930105" cy="6149474"/>
          </a:xfrm>
          <a:solidFill>
            <a:srgbClr val="0097D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998" y="1150358"/>
            <a:ext cx="81547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Better access 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to health services and programs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= </a:t>
            </a:r>
          </a:p>
          <a:p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improved 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health outcomes, </a:t>
            </a:r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adherence, 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and</a:t>
            </a:r>
            <a:r>
              <a:rPr lang="en-US" sz="4800" b="1" dirty="0">
                <a:solidFill>
                  <a:schemeClr val="bg1"/>
                </a:solidFill>
                <a:latin typeface="Raleway"/>
                <a:cs typeface="Raleway"/>
              </a:rPr>
              <a:t> quality of life, </a:t>
            </a:r>
            <a:r>
              <a:rPr lang="en-US" sz="4800" dirty="0">
                <a:solidFill>
                  <a:schemeClr val="bg1"/>
                </a:solidFill>
                <a:latin typeface="Raleway"/>
                <a:cs typeface="Raleway"/>
              </a:rPr>
              <a:t>for recipients of 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1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315" y="106947"/>
            <a:ext cx="8930105" cy="6149474"/>
          </a:xfrm>
          <a:solidFill>
            <a:srgbClr val="0097D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368" y="588214"/>
            <a:ext cx="815473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Raleway"/>
                <a:cs typeface="Raleway"/>
              </a:rPr>
              <a:t>Differentiated service delivery (DSD)</a:t>
            </a:r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, or differentiated care, is a </a:t>
            </a:r>
            <a:r>
              <a:rPr lang="en-US" sz="3600" b="1" dirty="0">
                <a:solidFill>
                  <a:schemeClr val="bg1"/>
                </a:solidFill>
                <a:latin typeface="Raleway"/>
                <a:cs typeface="Raleway"/>
              </a:rPr>
              <a:t>client-centred </a:t>
            </a:r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approach. </a:t>
            </a:r>
          </a:p>
          <a:p>
            <a:endParaRPr lang="en-US" sz="3600" dirty="0">
              <a:solidFill>
                <a:schemeClr val="bg1"/>
              </a:solidFill>
              <a:latin typeface="Raleway"/>
              <a:cs typeface="Raleway"/>
            </a:endParaRPr>
          </a:p>
          <a:p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It </a:t>
            </a:r>
            <a:r>
              <a:rPr lang="en-US" sz="3600" b="1" dirty="0">
                <a:solidFill>
                  <a:schemeClr val="bg1"/>
                </a:solidFill>
                <a:latin typeface="Raleway"/>
                <a:cs typeface="Raleway"/>
              </a:rPr>
              <a:t>simplifies and adapts </a:t>
            </a:r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HIV services </a:t>
            </a:r>
            <a:r>
              <a:rPr lang="en-US" sz="3600" b="1" dirty="0">
                <a:solidFill>
                  <a:schemeClr val="bg1"/>
                </a:solidFill>
                <a:latin typeface="Raleway"/>
                <a:cs typeface="Raleway"/>
              </a:rPr>
              <a:t>across the cascade</a:t>
            </a:r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 of HIV care to </a:t>
            </a:r>
            <a:r>
              <a:rPr lang="en-US" sz="3600" b="1" dirty="0">
                <a:solidFill>
                  <a:schemeClr val="bg1"/>
                </a:solidFill>
                <a:latin typeface="Raleway"/>
                <a:cs typeface="Raleway"/>
              </a:rPr>
              <a:t>reflect the preferences and expectations </a:t>
            </a:r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of various groups of people living with HIV while </a:t>
            </a:r>
            <a:r>
              <a:rPr lang="en-US" sz="3600" b="1" dirty="0">
                <a:solidFill>
                  <a:schemeClr val="bg1"/>
                </a:solidFill>
                <a:latin typeface="Raleway"/>
                <a:cs typeface="Raleway"/>
              </a:rPr>
              <a:t>reducing unnecessary burdens</a:t>
            </a:r>
            <a:r>
              <a:rPr lang="en-US" sz="3600" dirty="0">
                <a:solidFill>
                  <a:schemeClr val="bg1"/>
                </a:solidFill>
                <a:latin typeface="Raleway"/>
                <a:cs typeface="Raleway"/>
              </a:rPr>
              <a:t> on the health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227" y="106947"/>
            <a:ext cx="8930105" cy="6149474"/>
          </a:xfrm>
          <a:solidFill>
            <a:srgbClr val="0097D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147" y="145857"/>
            <a:ext cx="85803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Adolescent-friendly services 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are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accessible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,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acceptable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,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appropriate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,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effective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 and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equitable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. </a:t>
            </a:r>
          </a:p>
          <a:p>
            <a:endParaRPr lang="en-ZA" sz="3200" dirty="0">
              <a:solidFill>
                <a:schemeClr val="bg1"/>
              </a:solidFill>
              <a:latin typeface="Raleway"/>
              <a:cs typeface="Raleway"/>
            </a:endParaRPr>
          </a:p>
          <a:p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Providers of these services are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sensitive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 to their young clients' needs, they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encourage autonomy 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and demonstrate respectful and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non-judgmental attitudes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. </a:t>
            </a:r>
          </a:p>
          <a:p>
            <a:endParaRPr lang="en-ZA" sz="3200" dirty="0">
              <a:solidFill>
                <a:schemeClr val="bg1"/>
              </a:solidFill>
              <a:latin typeface="Raleway"/>
              <a:cs typeface="Raleway"/>
            </a:endParaRPr>
          </a:p>
          <a:p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They know of the importance adolescents give to </a:t>
            </a:r>
            <a:r>
              <a:rPr lang="en-ZA" sz="3200" b="1" dirty="0">
                <a:solidFill>
                  <a:schemeClr val="bg1"/>
                </a:solidFill>
                <a:latin typeface="Raleway"/>
                <a:cs typeface="Raleway"/>
              </a:rPr>
              <a:t>privacy and confidentiality</a:t>
            </a:r>
            <a:r>
              <a:rPr lang="en-ZA" sz="3200" dirty="0">
                <a:solidFill>
                  <a:schemeClr val="bg1"/>
                </a:solidFill>
                <a:latin typeface="Raleway"/>
                <a:cs typeface="Raleway"/>
              </a:rPr>
              <a:t>.</a:t>
            </a:r>
          </a:p>
          <a:p>
            <a:endParaRPr lang="en-US" sz="3200" dirty="0">
              <a:latin typeface="Raleway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169330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our own words as young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30" y="1417639"/>
            <a:ext cx="8581140" cy="4846975"/>
          </a:xfrm>
        </p:spPr>
        <p:txBody>
          <a:bodyPr>
            <a:normAutofit fontScale="70000" lnSpcReduction="20000"/>
          </a:bodyPr>
          <a:lstStyle/>
          <a:p>
            <a:r>
              <a:rPr lang="en-US" sz="3400" i="1" dirty="0">
                <a:solidFill>
                  <a:srgbClr val="ED1C24"/>
                </a:solidFill>
                <a:latin typeface="Raleway"/>
                <a:cs typeface="Raleway"/>
              </a:rPr>
              <a:t>“Service providers should stop talking to us in an unfriendly way, saying that we are a carrier of the virus.”</a:t>
            </a:r>
            <a:br>
              <a:rPr lang="en-US" sz="3400" i="1" dirty="0">
                <a:solidFill>
                  <a:srgbClr val="ED1C24"/>
                </a:solidFill>
                <a:latin typeface="Raleway"/>
                <a:cs typeface="Raleway"/>
              </a:rPr>
            </a:br>
            <a:endParaRPr lang="en-US" sz="3400" b="0" dirty="0">
              <a:solidFill>
                <a:srgbClr val="ED1C24"/>
              </a:solidFill>
              <a:effectLst/>
              <a:latin typeface="Raleway"/>
              <a:cs typeface="Raleway"/>
            </a:endParaRPr>
          </a:p>
          <a:p>
            <a:r>
              <a:rPr lang="en-US" sz="3400" i="1" dirty="0">
                <a:solidFill>
                  <a:srgbClr val="939598"/>
                </a:solidFill>
                <a:latin typeface="Raleway"/>
                <a:cs typeface="Raleway"/>
              </a:rPr>
              <a:t>“Health workers should be polite, for example they should smile when speaking to or listening to clients.”</a:t>
            </a:r>
            <a:br>
              <a:rPr lang="en-US" sz="3400" i="1" dirty="0">
                <a:solidFill>
                  <a:srgbClr val="939598"/>
                </a:solidFill>
                <a:latin typeface="Raleway"/>
                <a:cs typeface="Raleway"/>
              </a:rPr>
            </a:br>
            <a:endParaRPr lang="en-US" sz="3400" b="0" dirty="0">
              <a:solidFill>
                <a:srgbClr val="939598"/>
              </a:solidFill>
              <a:effectLst/>
              <a:latin typeface="Raleway"/>
              <a:cs typeface="Raleway"/>
            </a:endParaRPr>
          </a:p>
          <a:p>
            <a:r>
              <a:rPr lang="en-US" sz="3400" i="1" dirty="0">
                <a:solidFill>
                  <a:srgbClr val="FE8900"/>
                </a:solidFill>
                <a:latin typeface="Raleway"/>
                <a:cs typeface="Raleway"/>
              </a:rPr>
              <a:t>“If someone is disabled and living with HIV, a nurse might look them up and down and ask them if they can have sex and how.” </a:t>
            </a:r>
            <a:br>
              <a:rPr lang="en-US" sz="3400" i="1" dirty="0">
                <a:solidFill>
                  <a:srgbClr val="FE8900"/>
                </a:solidFill>
                <a:latin typeface="Raleway"/>
                <a:cs typeface="Raleway"/>
              </a:rPr>
            </a:br>
            <a:endParaRPr lang="en-US" sz="3400" b="0" dirty="0">
              <a:solidFill>
                <a:srgbClr val="FE8900"/>
              </a:solidFill>
              <a:effectLst/>
              <a:latin typeface="Raleway"/>
              <a:cs typeface="Raleway"/>
            </a:endParaRPr>
          </a:p>
          <a:p>
            <a:r>
              <a:rPr lang="en-US" sz="3400" i="1" dirty="0">
                <a:solidFill>
                  <a:srgbClr val="0099D2"/>
                </a:solidFill>
                <a:latin typeface="Raleway"/>
                <a:cs typeface="Raleway"/>
              </a:rPr>
              <a:t>“Service providers should stop saying that we brought this upon ourselves, that we are a danger to the community and that we won’t be able to have children.”</a:t>
            </a:r>
          </a:p>
        </p:txBody>
      </p:sp>
    </p:spTree>
    <p:extLst>
      <p:ext uri="{BB962C8B-B14F-4D97-AF65-F5344CB8AC3E}">
        <p14:creationId xmlns:p14="http://schemas.microsoft.com/office/powerpoint/2010/main" val="115871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8050</TotalTime>
  <Words>182</Words>
  <Application>Microsoft Macintosh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AIDS 2016_Template</vt:lpstr>
      <vt:lpstr>PowerPoint Presentation</vt:lpstr>
      <vt:lpstr>PowerPoint Presentation</vt:lpstr>
      <vt:lpstr>PowerPoint Presentation</vt:lpstr>
      <vt:lpstr>PowerPoint Presentation</vt:lpstr>
      <vt:lpstr>In our own words as young people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Anna Grimsrud</cp:lastModifiedBy>
  <cp:revision>123</cp:revision>
  <cp:lastPrinted>2017-01-16T15:31:13Z</cp:lastPrinted>
  <dcterms:created xsi:type="dcterms:W3CDTF">2017-01-13T09:09:35Z</dcterms:created>
  <dcterms:modified xsi:type="dcterms:W3CDTF">2018-07-26T06:56:24Z</dcterms:modified>
</cp:coreProperties>
</file>